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4"/>
  </p:sldMasterIdLst>
  <p:sldIdLst>
    <p:sldId id="256" r:id="rId5"/>
    <p:sldId id="275" r:id="rId6"/>
    <p:sldId id="270" r:id="rId7"/>
    <p:sldId id="271" r:id="rId8"/>
    <p:sldId id="272" r:id="rId9"/>
    <p:sldId id="276" r:id="rId10"/>
    <p:sldId id="274" r:id="rId11"/>
    <p:sldId id="27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984D291-659F-AD45-8DFC-0E328E71ED50}">
          <p14:sldIdLst>
            <p14:sldId id="256"/>
            <p14:sldId id="275"/>
            <p14:sldId id="270"/>
            <p14:sldId id="271"/>
            <p14:sldId id="272"/>
            <p14:sldId id="276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7E3C"/>
    <a:srgbClr val="AA9044"/>
    <a:srgbClr val="C6A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5A71F7-F96C-42D7-99CA-90E4FB50505B}" v="2246" dt="2025-04-24T02:35:14.801"/>
    <p1510:client id="{7E71C313-9D4E-4015-9322-DDC63B619215}" v="1517" dt="2025-04-24T02:37:55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T</a:t>
            </a:r>
            <a:r>
              <a:rPr lang="en-US" err="1"/>
              <a:t>i</a:t>
            </a:r>
            <a:r>
              <a:rPr lang="es-ES_tradnl" err="1"/>
              <a:t>tulo</a:t>
            </a:r>
            <a:r>
              <a:rPr lang="es-ES_tradnl"/>
              <a:t> Principal</a:t>
            </a:r>
            <a:br>
              <a:rPr lang="es-ES_tradnl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9440F28-7364-B847-B5C4-E6D50A35A3F8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7B7FB5-8C82-3444-9C55-63AAA732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scudo_PUCV-2016_color 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4" y="83971"/>
            <a:ext cx="1908218" cy="1583528"/>
          </a:xfrm>
          <a:prstGeom prst="rect">
            <a:avLst/>
          </a:prstGeom>
        </p:spPr>
      </p:pic>
      <p:sp>
        <p:nvSpPr>
          <p:cNvPr id="10" name="Rectangle 9"/>
          <p:cNvSpPr>
            <a:spLocks noChangeAspect="1"/>
          </p:cNvSpPr>
          <p:nvPr/>
        </p:nvSpPr>
        <p:spPr>
          <a:xfrm>
            <a:off x="0" y="6565900"/>
            <a:ext cx="9144000" cy="292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616387" y="6570058"/>
            <a:ext cx="2200124" cy="6616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7375E"/>
                </a:solidFill>
                <a:latin typeface="Roboto"/>
                <a:ea typeface="+mn-ea"/>
                <a:cs typeface="Robot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err="1">
                <a:solidFill>
                  <a:srgbClr val="FFFFFF"/>
                </a:solidFill>
                <a:latin typeface="Roboto Light"/>
                <a:cs typeface="Roboto Light"/>
              </a:rPr>
              <a:t>pucv.cl</a:t>
            </a:r>
            <a:endParaRPr lang="en-US" sz="110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9143999" cy="2097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6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Roboto"/>
          <a:ea typeface="+mj-ea"/>
          <a:cs typeface="Robot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7375E"/>
          </a:solidFill>
          <a:latin typeface="Roboto"/>
          <a:ea typeface="+mn-ea"/>
          <a:cs typeface="Robot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17375E"/>
          </a:solidFill>
          <a:latin typeface="Roboto"/>
          <a:ea typeface="+mn-ea"/>
          <a:cs typeface="Robot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7375E"/>
          </a:solidFill>
          <a:latin typeface="Roboto"/>
          <a:ea typeface="+mn-ea"/>
          <a:cs typeface="Robot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7375E"/>
          </a:solidFill>
          <a:latin typeface="Roboto"/>
          <a:ea typeface="+mn-ea"/>
          <a:cs typeface="Robot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7375E"/>
          </a:solidFill>
          <a:latin typeface="Roboto"/>
          <a:ea typeface="+mn-ea"/>
          <a:cs typeface="Robot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mathworks.com/discovery/kalman-filter.html" TargetMode="External"/><Relationship Id="rId2" Type="http://schemas.openxmlformats.org/officeDocument/2006/relationships/hyperlink" Target="https://link.springer.com/article/10.1007/s00371-024-03374-7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perswithcode.com/task/multi-object-track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1560" y="3836872"/>
            <a:ext cx="623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spc="300" noProof="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Filtros Kalman para el seguimiento de objetos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48694" y="5949600"/>
            <a:ext cx="229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rgbClr val="FFFFFF"/>
                </a:solidFill>
                <a:latin typeface="Roboto Light"/>
                <a:cs typeface="Roboto Light"/>
              </a:rPr>
              <a:t>Valparaíso, 19 de Junio 2025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1560" y="5457262"/>
            <a:ext cx="5930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>
                <a:solidFill>
                  <a:schemeClr val="bg1"/>
                </a:solidFill>
                <a:latin typeface="Roboto Light"/>
                <a:cs typeface="Roboto Light"/>
              </a:rPr>
              <a:t>Estudiante: Matías Villalón</a:t>
            </a:r>
          </a:p>
          <a:p>
            <a:r>
              <a:rPr lang="es-CL" sz="1600" b="1" dirty="0">
                <a:solidFill>
                  <a:schemeClr val="bg1"/>
                </a:solidFill>
                <a:latin typeface="Roboto Light"/>
                <a:cs typeface="Roboto Light"/>
              </a:rPr>
              <a:t>Profesor: Jorge Cárdenas</a:t>
            </a:r>
          </a:p>
          <a:p>
            <a:r>
              <a:rPr lang="es-CL" sz="1600" b="1" dirty="0">
                <a:solidFill>
                  <a:schemeClr val="bg1"/>
                </a:solidFill>
                <a:latin typeface="Roboto Light"/>
                <a:cs typeface="Roboto Light"/>
              </a:rPr>
              <a:t>Curso: EIE401: Procesamiento Digital Multimedia</a:t>
            </a:r>
            <a:endParaRPr lang="en-US" sz="1600" b="1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8352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D580B-4B58-DD9D-0680-99A4784A0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6A68E-5FCD-2354-054B-906D1AC89B63}"/>
              </a:ext>
            </a:extLst>
          </p:cNvPr>
          <p:cNvSpPr txBox="1"/>
          <p:nvPr/>
        </p:nvSpPr>
        <p:spPr>
          <a:xfrm>
            <a:off x="941062" y="1854441"/>
            <a:ext cx="585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spc="200" dirty="0">
                <a:solidFill>
                  <a:schemeClr val="accent2">
                    <a:lumMod val="75000"/>
                  </a:schemeClr>
                </a:solidFill>
                <a:latin typeface="Roboto Medium"/>
                <a:cs typeface="Roboto Medium"/>
              </a:rPr>
              <a:t>Introducción al seguimiento de objetos</a:t>
            </a:r>
            <a:endParaRPr lang="es-CL" sz="2000" spc="200" noProof="0" dirty="0">
              <a:solidFill>
                <a:schemeClr val="accent2">
                  <a:lumMod val="75000"/>
                </a:schemeClr>
              </a:solidFill>
              <a:latin typeface="Roboto Medium"/>
              <a:cs typeface="Roboto Medium"/>
            </a:endParaRPr>
          </a:p>
        </p:txBody>
      </p:sp>
      <p:sp>
        <p:nvSpPr>
          <p:cNvPr id="5" name="2 Rectángulo">
            <a:extLst>
              <a:ext uri="{FF2B5EF4-FFF2-40B4-BE49-F238E27FC236}">
                <a16:creationId xmlns:a16="http://schemas.microsoft.com/office/drawing/2014/main" id="{5DCC6EDA-90B2-F48E-43F6-7BE777660FA6}"/>
              </a:ext>
            </a:extLst>
          </p:cNvPr>
          <p:cNvSpPr/>
          <p:nvPr/>
        </p:nvSpPr>
        <p:spPr>
          <a:xfrm>
            <a:off x="941062" y="2561494"/>
            <a:ext cx="7920880" cy="36933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¿En que consiste?</a:t>
            </a: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¿Cuándo se utiliza?</a:t>
            </a: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¿Cuáles son sus desafíos?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Oclusión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Ruido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Múltiples objetos</a:t>
            </a: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927CA6C-4C8A-EB87-C4FE-616E4B20C09C}"/>
              </a:ext>
            </a:extLst>
          </p:cNvPr>
          <p:cNvSpPr txBox="1"/>
          <p:nvPr/>
        </p:nvSpPr>
        <p:spPr>
          <a:xfrm>
            <a:off x="941062" y="1024278"/>
            <a:ext cx="4809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cs typeface="Roboto Medium"/>
              </a:rPr>
              <a:t>Marco teórico</a:t>
            </a:r>
            <a:endParaRPr lang="es-CL" sz="28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cs typeface="Roboto Medium"/>
            </a:endParaRPr>
          </a:p>
        </p:txBody>
      </p:sp>
      <p:pic>
        <p:nvPicPr>
          <p:cNvPr id="2050" name="Picture 2" descr="Multiple Object Tracking Challenge Results 2023">
            <a:extLst>
              <a:ext uri="{FF2B5EF4-FFF2-40B4-BE49-F238E27FC236}">
                <a16:creationId xmlns:a16="http://schemas.microsoft.com/office/drawing/2014/main" id="{030EF84E-C987-AE14-54ED-FDFE77E96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170"/>
          <a:stretch>
            <a:fillRect/>
          </a:stretch>
        </p:blipFill>
        <p:spPr bwMode="auto">
          <a:xfrm>
            <a:off x="4507992" y="2662078"/>
            <a:ext cx="4572000" cy="217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4ABFC2-16DF-3979-F903-C38E8EF6BC5D}"/>
              </a:ext>
            </a:extLst>
          </p:cNvPr>
          <p:cNvSpPr txBox="1"/>
          <p:nvPr/>
        </p:nvSpPr>
        <p:spPr>
          <a:xfrm>
            <a:off x="4572000" y="4838350"/>
            <a:ext cx="428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err="1"/>
              <a:t>Multiple</a:t>
            </a:r>
            <a:r>
              <a:rPr lang="es-CL" dirty="0"/>
              <a:t> </a:t>
            </a:r>
            <a:r>
              <a:rPr lang="es-CL" dirty="0" err="1"/>
              <a:t>Object</a:t>
            </a:r>
            <a:r>
              <a:rPr lang="es-CL" dirty="0"/>
              <a:t> Tracking</a:t>
            </a:r>
          </a:p>
        </p:txBody>
      </p:sp>
    </p:spTree>
    <p:extLst>
      <p:ext uri="{BB962C8B-B14F-4D97-AF65-F5344CB8AC3E}">
        <p14:creationId xmlns:p14="http://schemas.microsoft.com/office/powerpoint/2010/main" val="240979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4504B-C7E3-BB88-D522-DF179F7090C1}"/>
              </a:ext>
            </a:extLst>
          </p:cNvPr>
          <p:cNvSpPr txBox="1"/>
          <p:nvPr/>
        </p:nvSpPr>
        <p:spPr>
          <a:xfrm>
            <a:off x="941062" y="850542"/>
            <a:ext cx="4809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cs typeface="Roboto Medium"/>
              </a:rPr>
              <a:t>Marco teórico</a:t>
            </a:r>
            <a:endParaRPr lang="es-CL" sz="28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cs typeface="Roboto Medium"/>
            </a:endParaRPr>
          </a:p>
        </p:txBody>
      </p:sp>
      <p:sp>
        <p:nvSpPr>
          <p:cNvPr id="2" name="2 Rectángulo">
            <a:extLst>
              <a:ext uri="{FF2B5EF4-FFF2-40B4-BE49-F238E27FC236}">
                <a16:creationId xmlns:a16="http://schemas.microsoft.com/office/drawing/2014/main" id="{A9C691FE-1E04-C741-06DD-5B197AA0AEC8}"/>
              </a:ext>
            </a:extLst>
          </p:cNvPr>
          <p:cNvSpPr/>
          <p:nvPr/>
        </p:nvSpPr>
        <p:spPr>
          <a:xfrm>
            <a:off x="611560" y="1373762"/>
            <a:ext cx="7920880" cy="43704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Características de un filtro Kalman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Predicción de la futura ubicación de los objetos.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Reducción del ruido producto de detecciones imprecisas.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Facilitar el proceso de asociación de múltiples objetos.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Funciona en base a ciclos de predicción y corrección</a:t>
            </a:r>
          </a:p>
          <a:p>
            <a:pPr marL="457200" lvl="2"/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3" name="2 Rectángulo">
            <a:extLst>
              <a:ext uri="{FF2B5EF4-FFF2-40B4-BE49-F238E27FC236}">
                <a16:creationId xmlns:a16="http://schemas.microsoft.com/office/drawing/2014/main" id="{FB702B43-BE4A-1D40-0EB6-284527AF2C26}"/>
              </a:ext>
            </a:extLst>
          </p:cNvPr>
          <p:cNvSpPr/>
          <p:nvPr/>
        </p:nvSpPr>
        <p:spPr>
          <a:xfrm>
            <a:off x="285200" y="4543860"/>
            <a:ext cx="792088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b="1" dirty="0" err="1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Codigo</a:t>
            </a:r>
            <a:r>
              <a:rPr lang="es-CL" sz="2000" b="1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importante: </a:t>
            </a: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2059DA-5F5B-C1C7-0D3C-29D252FA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18" y="5144024"/>
            <a:ext cx="5827082" cy="45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3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7C2FB-E706-8C30-B2E8-044B7871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859F51-E6F5-91E6-46BA-1A9B1A446143}"/>
              </a:ext>
            </a:extLst>
          </p:cNvPr>
          <p:cNvSpPr txBox="1"/>
          <p:nvPr/>
        </p:nvSpPr>
        <p:spPr>
          <a:xfrm>
            <a:off x="812282" y="887472"/>
            <a:ext cx="43092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4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P</a:t>
            </a:r>
            <a:r>
              <a:rPr lang="es-CL" sz="2400" b="1" spc="200" dirty="0" err="1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roblemáticas</a:t>
            </a:r>
            <a:endParaRPr lang="es-CL" sz="24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" name="2 Rectángulo">
            <a:extLst>
              <a:ext uri="{FF2B5EF4-FFF2-40B4-BE49-F238E27FC236}">
                <a16:creationId xmlns:a16="http://schemas.microsoft.com/office/drawing/2014/main" id="{11C36327-9B9C-BD86-5670-A723035B1541}"/>
              </a:ext>
            </a:extLst>
          </p:cNvPr>
          <p:cNvSpPr/>
          <p:nvPr/>
        </p:nvSpPr>
        <p:spPr>
          <a:xfrm>
            <a:off x="611560" y="1150663"/>
            <a:ext cx="7920880" cy="39241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b="1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Problema 1: 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El centro no coincide con el centro real</a:t>
            </a:r>
          </a:p>
          <a:p>
            <a:pPr marL="0" lvl="1"/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Resolución: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Combinando las predicciones con la medición actual es posible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 salas de computación, para reutilización de elementos disponibles.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b="1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Problema 2: 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Oclusión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Resolución: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Predice la  posición basándose en formulas de movimiento, con el fin de estimar la trayectoria que seguirá el objeto.</a:t>
            </a: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1026" name="Picture 2" descr="OBB detector: occluded object detection based on geometric modeling of  video frames | The Visual Computer">
            <a:extLst>
              <a:ext uri="{FF2B5EF4-FFF2-40B4-BE49-F238E27FC236}">
                <a16:creationId xmlns:a16="http://schemas.microsoft.com/office/drawing/2014/main" id="{C07512E1-151D-4C2D-EA0F-19770A80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43" y="4571844"/>
            <a:ext cx="5319713" cy="193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60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982CC-3A75-78FC-AD28-2056B216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47BA2-446F-B13F-A160-ADCEEFACFDF2}"/>
              </a:ext>
            </a:extLst>
          </p:cNvPr>
          <p:cNvSpPr txBox="1"/>
          <p:nvPr/>
        </p:nvSpPr>
        <p:spPr>
          <a:xfrm>
            <a:off x="660695" y="901286"/>
            <a:ext cx="476169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4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A</a:t>
            </a:r>
            <a:r>
              <a:rPr lang="es-CL" sz="2400" b="1" spc="200" dirty="0" err="1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plicaciones</a:t>
            </a:r>
            <a:r>
              <a:rPr lang="es-CL" sz="24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 en la vida real</a:t>
            </a:r>
            <a:endParaRPr lang="es-CL" sz="24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" name="2 Rectángulo">
            <a:extLst>
              <a:ext uri="{FF2B5EF4-FFF2-40B4-BE49-F238E27FC236}">
                <a16:creationId xmlns:a16="http://schemas.microsoft.com/office/drawing/2014/main" id="{14BF73E0-A1FB-D5E5-A18A-DC9F4807364A}"/>
              </a:ext>
            </a:extLst>
          </p:cNvPr>
          <p:cNvSpPr/>
          <p:nvPr/>
        </p:nvSpPr>
        <p:spPr>
          <a:xfrm>
            <a:off x="611114" y="1362832"/>
            <a:ext cx="7920880" cy="41549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Ejemplos:</a:t>
            </a:r>
          </a:p>
          <a:p>
            <a:pPr marL="0" lvl="1"/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Sistemas de vigilancia: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Permite seguir a personas en movimiento, lo cual es útil en cámaras de seguridad.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Realidad aumentada: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Permite entregar información de la velocidad, la trayectoria del objeto, su posición u orientación en todo momento.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Vehículos automáticos: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Condensed Medium" panose="020F0502020204030204" pitchFamily="2" charset="0"/>
                <a:ea typeface="Roboto Condensed Medium" panose="020F0502020204030204" pitchFamily="2" charset="0"/>
                <a:cs typeface="Roboto Condensed Medium" panose="020F0502020204030204" pitchFamily="2" charset="0"/>
              </a:rPr>
              <a:t>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Permite predecir el movimiento de los peatones y de otro vehículos, para decidir si es seguro avanzar.</a:t>
            </a:r>
          </a:p>
          <a:p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532B564-B11A-3A65-AB89-D4D0A86AF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306" y="4932189"/>
            <a:ext cx="2711577" cy="15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OLO11 Seguimiento de Objetos: Guía paso a paso | Ultralytics">
            <a:extLst>
              <a:ext uri="{FF2B5EF4-FFF2-40B4-BE49-F238E27FC236}">
                <a16:creationId xmlns:a16="http://schemas.microsoft.com/office/drawing/2014/main" id="{B9B5C30D-3ECD-16A6-8083-43C40E46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3" y="4932189"/>
            <a:ext cx="2683865" cy="15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alidad aumentada vs Realidad Virtual: cómo se diferencian">
            <a:extLst>
              <a:ext uri="{FF2B5EF4-FFF2-40B4-BE49-F238E27FC236}">
                <a16:creationId xmlns:a16="http://schemas.microsoft.com/office/drawing/2014/main" id="{810E2B0F-E84E-403D-0689-98420E54F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9" y="4932189"/>
            <a:ext cx="2322576" cy="15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73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32205-D308-7467-5C41-7302C8F1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A67F64-3651-48DB-5FDE-D4BF94269311}"/>
              </a:ext>
            </a:extLst>
          </p:cNvPr>
          <p:cNvSpPr txBox="1"/>
          <p:nvPr/>
        </p:nvSpPr>
        <p:spPr>
          <a:xfrm>
            <a:off x="660695" y="901286"/>
            <a:ext cx="572181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2400" b="1" spc="200" noProof="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Ejemplo practico del filtro Kalman</a:t>
            </a:r>
            <a:endParaRPr lang="es-CL" sz="24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ea typeface="Roboto Medium"/>
              <a:cs typeface="Roboto Medium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24F9F8-DCE5-14C7-5929-646E738E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20" y="2074526"/>
            <a:ext cx="2550295" cy="19163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8B65E4-219F-2895-60D5-8A99A5A4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5" y="2092651"/>
            <a:ext cx="2550295" cy="18921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E20FF7-F13F-DA8D-51DB-4EACC4A06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511" y="2074526"/>
            <a:ext cx="2550295" cy="19102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8E5C64-A7B8-05EF-72E7-04CFB45E6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45" y="4485823"/>
            <a:ext cx="2574826" cy="19163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3B764FE-CC5A-BF73-0256-DBF200A91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728" y="4485823"/>
            <a:ext cx="2563339" cy="191637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055F6E8-3CF3-F3BE-03DD-5F8624C2A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511" y="4491922"/>
            <a:ext cx="2576655" cy="1910279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2743AFDD-2AC9-18DA-F457-00651ECAFB36}"/>
              </a:ext>
            </a:extLst>
          </p:cNvPr>
          <p:cNvSpPr/>
          <p:nvPr/>
        </p:nvSpPr>
        <p:spPr>
          <a:xfrm>
            <a:off x="502920" y="2157984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1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14D0C9E-15F0-CD46-06B6-4AF7140C2A84}"/>
              </a:ext>
            </a:extLst>
          </p:cNvPr>
          <p:cNvSpPr/>
          <p:nvPr/>
        </p:nvSpPr>
        <p:spPr>
          <a:xfrm>
            <a:off x="3541054" y="2157984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872D0B6-660C-73FE-7EB1-F6B913112182}"/>
              </a:ext>
            </a:extLst>
          </p:cNvPr>
          <p:cNvSpPr/>
          <p:nvPr/>
        </p:nvSpPr>
        <p:spPr>
          <a:xfrm>
            <a:off x="6448144" y="4552879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6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A78C4CA-2AAC-E2B7-11E1-AE8FAE7B8279}"/>
              </a:ext>
            </a:extLst>
          </p:cNvPr>
          <p:cNvSpPr/>
          <p:nvPr/>
        </p:nvSpPr>
        <p:spPr>
          <a:xfrm>
            <a:off x="3472020" y="4552879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5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0792ADF-EE71-EC8A-5312-7A08E462B3BC}"/>
              </a:ext>
            </a:extLst>
          </p:cNvPr>
          <p:cNvSpPr/>
          <p:nvPr/>
        </p:nvSpPr>
        <p:spPr>
          <a:xfrm>
            <a:off x="502920" y="4552879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6032C29-CD47-B030-87FA-64C3FDBAE4D5}"/>
              </a:ext>
            </a:extLst>
          </p:cNvPr>
          <p:cNvSpPr/>
          <p:nvPr/>
        </p:nvSpPr>
        <p:spPr>
          <a:xfrm>
            <a:off x="6448144" y="2157984"/>
            <a:ext cx="502920" cy="521208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747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C43C2-3821-D3D9-3D99-45391456E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EB69D7-EE17-D464-BFA1-CD641B970B7D}"/>
              </a:ext>
            </a:extLst>
          </p:cNvPr>
          <p:cNvSpPr txBox="1"/>
          <p:nvPr/>
        </p:nvSpPr>
        <p:spPr>
          <a:xfrm>
            <a:off x="941062" y="850542"/>
            <a:ext cx="48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spc="200" noProof="0" dirty="0">
                <a:solidFill>
                  <a:schemeClr val="accent2">
                    <a:lumMod val="75000"/>
                  </a:schemeClr>
                </a:solidFill>
                <a:latin typeface="Roboto Medium"/>
                <a:cs typeface="Roboto Medium"/>
              </a:rPr>
              <a:t>Conclusión</a:t>
            </a:r>
          </a:p>
        </p:txBody>
      </p:sp>
      <p:sp>
        <p:nvSpPr>
          <p:cNvPr id="5" name="2 Rectángulo">
            <a:extLst>
              <a:ext uri="{FF2B5EF4-FFF2-40B4-BE49-F238E27FC236}">
                <a16:creationId xmlns:a16="http://schemas.microsoft.com/office/drawing/2014/main" id="{31AA67C2-474A-5047-28E1-8C6BA88F1D7A}"/>
              </a:ext>
            </a:extLst>
          </p:cNvPr>
          <p:cNvSpPr/>
          <p:nvPr/>
        </p:nvSpPr>
        <p:spPr>
          <a:xfrm>
            <a:off x="941062" y="2448384"/>
            <a:ext cx="7920880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Mejora el seguimiento de imágenes.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0" lvl="1"/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Estimación confiable.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Depende de una buena configuración previa.</a:t>
            </a: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42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FE24-DCC5-960D-421D-E37C6C22F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B172BD-46CD-CAB4-E7EE-4CD3AE4C235A}"/>
              </a:ext>
            </a:extLst>
          </p:cNvPr>
          <p:cNvSpPr txBox="1"/>
          <p:nvPr/>
        </p:nvSpPr>
        <p:spPr>
          <a:xfrm>
            <a:off x="660695" y="901286"/>
            <a:ext cx="43092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2400" b="1" spc="200" dirty="0">
                <a:solidFill>
                  <a:schemeClr val="accent2">
                    <a:lumMod val="75000"/>
                  </a:schemeClr>
                </a:solidFill>
                <a:latin typeface="Roboto Medium"/>
                <a:ea typeface="Roboto Medium"/>
                <a:cs typeface="Roboto Medium"/>
              </a:rPr>
              <a:t>Bibliografía</a:t>
            </a:r>
            <a:endParaRPr lang="es-CL" sz="2400" b="1" spc="200" noProof="0" dirty="0">
              <a:solidFill>
                <a:schemeClr val="accent2">
                  <a:lumMod val="75000"/>
                </a:schemeClr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" name="2 Rectángulo">
            <a:extLst>
              <a:ext uri="{FF2B5EF4-FFF2-40B4-BE49-F238E27FC236}">
                <a16:creationId xmlns:a16="http://schemas.microsoft.com/office/drawing/2014/main" id="{1684F534-F8A2-7817-193E-C6FE11F12231}"/>
              </a:ext>
            </a:extLst>
          </p:cNvPr>
          <p:cNvSpPr/>
          <p:nvPr/>
        </p:nvSpPr>
        <p:spPr>
          <a:xfrm>
            <a:off x="660695" y="1756024"/>
            <a:ext cx="7920880" cy="44165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Recurso principal: 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Curso de PDM: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Archivo respecto a Video16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1"/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lang="es-CL" sz="2000" dirty="0">
                <a:solidFill>
                  <a:schemeClr val="accent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Recursos externos:</a:t>
            </a:r>
          </a:p>
          <a:p>
            <a:pPr marL="0" lvl="1"/>
            <a:endParaRPr lang="es-CL" sz="1700" dirty="0">
              <a:solidFill>
                <a:schemeClr val="tx2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Web: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2"/>
              </a:rPr>
              <a:t>https://link.springer.com/article/10.1007/s00371-024-03374-7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Web: </a:t>
            </a:r>
            <a:r>
              <a:rPr lang="es-CL" sz="1600" dirty="0">
                <a:hlinkClick r:id="rId3"/>
              </a:rPr>
              <a:t>Filtros Kalman - MATLAB &amp; </a:t>
            </a:r>
            <a:r>
              <a:rPr lang="es-CL" sz="1600" dirty="0" err="1">
                <a:hlinkClick r:id="rId3"/>
              </a:rPr>
              <a:t>Simulink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Web: </a:t>
            </a:r>
            <a:r>
              <a:rPr lang="es-CL" sz="1700" dirty="0">
                <a:solidFill>
                  <a:schemeClr val="tx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/>
              </a:rPr>
              <a:t>https://paperswithcode.com/task/multi-object-tracking</a:t>
            </a:r>
            <a:endParaRPr lang="es-CL" sz="1700" dirty="0">
              <a:solidFill>
                <a:schemeClr val="tx2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  <a:p>
            <a:pPr marL="457200" indent="-457200">
              <a:buFont typeface="Arial" panose="020B0604020202020204" pitchFamily="34" charset="0"/>
              <a:buChar char="›"/>
            </a:pPr>
            <a:endParaRPr lang="es-CL" dirty="0">
              <a:solidFill>
                <a:schemeClr val="tx2">
                  <a:lumMod val="75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4796866"/>
      </p:ext>
    </p:extLst>
  </p:cSld>
  <p:clrMapOvr>
    <a:masterClrMapping/>
  </p:clrMapOvr>
</p:sld>
</file>

<file path=ppt/theme/theme1.xml><?xml version="1.0" encoding="utf-8"?>
<a:theme xmlns:a="http://schemas.openxmlformats.org/drawingml/2006/main" name="PUCV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05F42D8091474DAC1DD95502B1C331" ma:contentTypeVersion="6" ma:contentTypeDescription="Crear nuevo documento." ma:contentTypeScope="" ma:versionID="ba08840f35d7c450e0d14941b5c7acba">
  <xsd:schema xmlns:xsd="http://www.w3.org/2001/XMLSchema" xmlns:xs="http://www.w3.org/2001/XMLSchema" xmlns:p="http://schemas.microsoft.com/office/2006/metadata/properties" xmlns:ns3="289f3672-3bc3-489f-8792-8b7971ab655f" targetNamespace="http://schemas.microsoft.com/office/2006/metadata/properties" ma:root="true" ma:fieldsID="eaa840897b5512d134e23f9e63de0ac2" ns3:_="">
    <xsd:import namespace="289f3672-3bc3-489f-8792-8b7971ab65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f3672-3bc3-489f-8792-8b7971ab65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89f3672-3bc3-489f-8792-8b7971ab655f" xsi:nil="true"/>
  </documentManagement>
</p:properties>
</file>

<file path=customXml/itemProps1.xml><?xml version="1.0" encoding="utf-8"?>
<ds:datastoreItem xmlns:ds="http://schemas.openxmlformats.org/officeDocument/2006/customXml" ds:itemID="{578AEE92-BA7B-4FC5-B304-EA25881F9E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89B388-0B39-43C1-85F9-758779149750}">
  <ds:schemaRefs>
    <ds:schemaRef ds:uri="289f3672-3bc3-489f-8792-8b7971ab65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B5F95C6-ACE6-48B2-B4C3-DA1FA0C1C748}">
  <ds:schemaRefs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289f3672-3bc3-489f-8792-8b7971ab655f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pucv 2016</Template>
  <TotalTime>1282</TotalTime>
  <Words>329</Words>
  <Application>Microsoft Office PowerPoint</Application>
  <PresentationFormat>Presentación en pantalla (4:3)</PresentationFormat>
  <Paragraphs>91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Roboto</vt:lpstr>
      <vt:lpstr>Roboto Condensed Medium</vt:lpstr>
      <vt:lpstr>Roboto Light</vt:lpstr>
      <vt:lpstr>Roboto Medium</vt:lpstr>
      <vt:lpstr>Wingdings</vt:lpstr>
      <vt:lpstr>PUCV 01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Matías Villalón</cp:lastModifiedBy>
  <cp:revision>6</cp:revision>
  <dcterms:created xsi:type="dcterms:W3CDTF">2018-07-11T21:36:06Z</dcterms:created>
  <dcterms:modified xsi:type="dcterms:W3CDTF">2025-06-19T01:04:18Z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0x010100B105F42D8091474DAC1DD95502B1C331</vt:lpwstr>
  </property>
</Properties>
</file>